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7" r:id="rId4"/>
    <p:sldId id="259" r:id="rId5"/>
    <p:sldId id="260" r:id="rId6"/>
    <p:sldId id="283" r:id="rId7"/>
    <p:sldId id="262" r:id="rId8"/>
    <p:sldId id="270" r:id="rId9"/>
    <p:sldId id="273" r:id="rId10"/>
    <p:sldId id="264" r:id="rId11"/>
    <p:sldId id="265" r:id="rId12"/>
    <p:sldId id="266" r:id="rId13"/>
    <p:sldId id="282" r:id="rId14"/>
    <p:sldId id="267" r:id="rId15"/>
    <p:sldId id="268" r:id="rId16"/>
    <p:sldId id="269" r:id="rId17"/>
    <p:sldId id="284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E0D4"/>
    <a:srgbClr val="87E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9"/>
    <p:restoredTop sz="71304"/>
  </p:normalViewPr>
  <p:slideViewPr>
    <p:cSldViewPr snapToGrid="0" snapToObjects="1">
      <p:cViewPr varScale="1">
        <p:scale>
          <a:sx n="68" d="100"/>
          <a:sy n="68" d="100"/>
        </p:scale>
        <p:origin x="16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C33E9-5C85-ED42-BE4E-F11B3E75E3C2}" type="datetimeFigureOut">
              <a:rPr lang="en-US" smtClean="0"/>
              <a:t>9/19/18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53E5B-ACC9-7445-B27E-8DA9420E0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15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30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49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92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87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29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20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0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71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52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90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34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78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15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31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64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7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20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07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73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6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48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35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53E5B-ACC9-7445-B27E-8DA9420E0F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B15DA-6721-8740-A128-F2EF58E02F2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0BC0-3F93-384E-9CC1-A5ABBE62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B15DA-6721-8740-A128-F2EF58E02F2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0BC0-3F93-384E-9CC1-A5ABBE62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B15DA-6721-8740-A128-F2EF58E02F2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0BC0-3F93-384E-9CC1-A5ABBE62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03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B15DA-6721-8740-A128-F2EF58E02F2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0BC0-3F93-384E-9CC1-A5ABBE62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B15DA-6721-8740-A128-F2EF58E02F2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0BC0-3F93-384E-9CC1-A5ABBE62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10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B15DA-6721-8740-A128-F2EF58E02F2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0BC0-3F93-384E-9CC1-A5ABBE62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B15DA-6721-8740-A128-F2EF58E02F2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0BC0-3F93-384E-9CC1-A5ABBE62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B15DA-6721-8740-A128-F2EF58E02F2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0BC0-3F93-384E-9CC1-A5ABBE62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7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B15DA-6721-8740-A128-F2EF58E02F2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0BC0-3F93-384E-9CC1-A5ABBE62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63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B15DA-6721-8740-A128-F2EF58E02F2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0BC0-3F93-384E-9CC1-A5ABBE62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66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B15DA-6721-8740-A128-F2EF58E02F2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70BC0-3F93-384E-9CC1-A5ABBE62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91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B15DA-6721-8740-A128-F2EF58E02F27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70BC0-3F93-384E-9CC1-A5ABBE62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2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24.jpg"/><Relationship Id="rId7" Type="http://schemas.openxmlformats.org/officeDocument/2006/relationships/image" Target="../media/image25.jpg"/><Relationship Id="rId8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kewazo@gmail.com" TargetMode="External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1004" y="3595038"/>
            <a:ext cx="9211733" cy="2419789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latin typeface="Al Bayan Plain" charset="-78"/>
                <a:ea typeface="Al Bayan Plain" charset="-78"/>
                <a:cs typeface="Al Bayan Plain" charset="-78"/>
              </a:rPr>
              <a:t>20.09.2018</a:t>
            </a:r>
          </a:p>
          <a:p>
            <a:pPr algn="l"/>
            <a:r>
              <a:rPr lang="en-US" altLang="zh-CN" dirty="0" smtClean="0">
                <a:latin typeface="Al Bayan Plain" charset="-78"/>
                <a:ea typeface="Al Bayan Plain" charset="-78"/>
                <a:cs typeface="Al Bayan Plain" charset="-78"/>
              </a:rPr>
              <a:t>Presented</a:t>
            </a:r>
            <a:r>
              <a:rPr lang="zh-CN" altLang="en-US" dirty="0" smtClean="0">
                <a:latin typeface="Al Bayan Plain" charset="-78"/>
                <a:ea typeface="Al Bayan Plain" charset="-78"/>
                <a:cs typeface="Al Bayan Plain" charset="-78"/>
              </a:rPr>
              <a:t> </a:t>
            </a:r>
            <a:r>
              <a:rPr lang="en-US" altLang="zh-CN" dirty="0" smtClean="0">
                <a:latin typeface="Al Bayan Plain" charset="-78"/>
                <a:ea typeface="Al Bayan Plain" charset="-78"/>
                <a:cs typeface="Al Bayan Plain" charset="-78"/>
              </a:rPr>
              <a:t>by</a:t>
            </a:r>
          </a:p>
          <a:p>
            <a:pPr lvl="1" algn="l"/>
            <a:r>
              <a:rPr lang="en-US" altLang="zh-CN" sz="2400" dirty="0" smtClean="0">
                <a:latin typeface="Al Bayan Plain" charset="-78"/>
                <a:ea typeface="Al Bayan Plain" charset="-78"/>
                <a:cs typeface="Al Bayan Plain" charset="-78"/>
              </a:rPr>
              <a:t>	Juan</a:t>
            </a:r>
            <a:r>
              <a:rPr lang="zh-CN" altLang="en-US" sz="2400" dirty="0" smtClean="0">
                <a:latin typeface="Al Bayan Plain" charset="-78"/>
                <a:ea typeface="Al Bayan Plain" charset="-78"/>
                <a:cs typeface="Al Bayan Plain" charset="-78"/>
              </a:rPr>
              <a:t> </a:t>
            </a:r>
            <a:r>
              <a:rPr lang="en-US" altLang="zh-CN" sz="2400" dirty="0" smtClean="0">
                <a:latin typeface="Al Bayan Plain" charset="-78"/>
                <a:ea typeface="Al Bayan Plain" charset="-78"/>
                <a:cs typeface="Al Bayan Plain" charset="-78"/>
              </a:rPr>
              <a:t>Du</a:t>
            </a:r>
          </a:p>
          <a:p>
            <a:pPr lvl="1" algn="l"/>
            <a:r>
              <a:rPr lang="en-US" altLang="zh-CN" sz="2400" dirty="0" smtClean="0">
                <a:latin typeface="Al Bayan Plain" charset="-78"/>
                <a:ea typeface="Al Bayan Plain" charset="-78"/>
                <a:cs typeface="Al Bayan Plain" charset="-78"/>
              </a:rPr>
              <a:t>	Bilal</a:t>
            </a:r>
            <a:r>
              <a:rPr lang="zh-CN" altLang="en-US" sz="2400" dirty="0" smtClean="0">
                <a:latin typeface="Al Bayan Plain" charset="-78"/>
                <a:ea typeface="Al Bayan Plain" charset="-78"/>
                <a:cs typeface="Al Bayan Plain" charset="-78"/>
              </a:rPr>
              <a:t> </a:t>
            </a:r>
            <a:r>
              <a:rPr lang="en-US" altLang="zh-CN" sz="2400" dirty="0" smtClean="0">
                <a:latin typeface="Al Bayan Plain" charset="-78"/>
                <a:ea typeface="Al Bayan Plain" charset="-78"/>
                <a:cs typeface="Al Bayan Plain" charset="-78"/>
              </a:rPr>
              <a:t>Ahmed</a:t>
            </a:r>
            <a:endParaRPr lang="en-US" sz="2400" dirty="0">
              <a:latin typeface="Al Bayan Plain" charset="-78"/>
              <a:ea typeface="Al Bayan Plain" charset="-78"/>
              <a:cs typeface="Al Bayan Plain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12" y="2108576"/>
            <a:ext cx="6916634" cy="474942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959854" y="2405364"/>
            <a:ext cx="10326465" cy="0"/>
          </a:xfrm>
          <a:prstGeom prst="line">
            <a:avLst/>
          </a:prstGeom>
          <a:ln w="25400" cmpd="thickThin">
            <a:solidFill>
              <a:srgbClr val="B3E0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573885" y="2646257"/>
            <a:ext cx="348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Interdisciplinary </a:t>
            </a:r>
            <a:r>
              <a:rPr lang="en-US" altLang="zh-CN" sz="2000" b="1" dirty="0" smtClean="0"/>
              <a:t>P</a:t>
            </a:r>
            <a:r>
              <a:rPr lang="en-US" sz="2000" b="1" dirty="0" smtClean="0"/>
              <a:t>roject</a:t>
            </a:r>
            <a:endParaRPr lang="en-US" sz="2000" b="1" dirty="0"/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078" y="564308"/>
            <a:ext cx="11242136" cy="1841056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Android application development for processing the output data of computer vision and machine learning techniques for segmentation of geometrical </a:t>
            </a:r>
            <a:r>
              <a:rPr lang="en-US" sz="3600" b="1" dirty="0" smtClean="0"/>
              <a:t>primitives </a:t>
            </a:r>
            <a:r>
              <a:rPr lang="en-US" sz="3600" b="1" dirty="0"/>
              <a:t>on RGB </a:t>
            </a:r>
            <a:r>
              <a:rPr lang="en-US" sz="3600" b="1" dirty="0" smtClean="0"/>
              <a:t>images</a:t>
            </a:r>
            <a:r>
              <a:rPr lang="en-US" sz="3600" b="1" dirty="0"/>
              <a:t/>
            </a:r>
            <a:br>
              <a:rPr lang="en-US" sz="3600" b="1" dirty="0"/>
            </a:b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1557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770" y="591457"/>
            <a:ext cx="5116286" cy="1071789"/>
          </a:xfrm>
        </p:spPr>
        <p:txBody>
          <a:bodyPr/>
          <a:lstStyle/>
          <a:p>
            <a:r>
              <a:rPr lang="zh-CN" altLang="en-US" b="1" dirty="0" smtClean="0"/>
              <a:t> </a:t>
            </a:r>
            <a:r>
              <a:rPr lang="en-US" altLang="zh-CN" b="1" dirty="0" smtClean="0"/>
              <a:t>Dataset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5243" y="1892980"/>
            <a:ext cx="3973286" cy="462212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Generality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Apply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</a:t>
            </a:r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2" y="1428750"/>
            <a:ext cx="6796938" cy="4699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838200" y="1428750"/>
            <a:ext cx="4080329" cy="2487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7514" y="365125"/>
            <a:ext cx="5116286" cy="1071789"/>
          </a:xfrm>
        </p:spPr>
        <p:txBody>
          <a:bodyPr/>
          <a:lstStyle/>
          <a:p>
            <a:r>
              <a:rPr lang="en-US" altLang="zh-CN" b="1" dirty="0" smtClean="0"/>
              <a:t>CV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Algorithm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8" y="1631723"/>
            <a:ext cx="6232071" cy="359342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suitable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>
              <a:buFont typeface="Wingdings" charset="2"/>
              <a:buChar char="§"/>
            </a:pPr>
            <a:r>
              <a:rPr lang="en-US" altLang="zh-CN" dirty="0" smtClean="0"/>
              <a:t>Core</a:t>
            </a:r>
            <a:r>
              <a:rPr lang="zh-CN" altLang="en-US" dirty="0" smtClean="0"/>
              <a:t> </a:t>
            </a:r>
            <a:r>
              <a:rPr lang="en-US" altLang="zh-CN" dirty="0"/>
              <a:t>R</a:t>
            </a:r>
            <a:r>
              <a:rPr lang="en-US" altLang="zh-CN" dirty="0" smtClean="0"/>
              <a:t>equirements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</a:p>
          <a:p>
            <a:pPr lvl="2"/>
            <a:r>
              <a:rPr lang="en-US" altLang="zh-CN" dirty="0" smtClean="0"/>
              <a:t>Accuracy</a:t>
            </a:r>
          </a:p>
          <a:p>
            <a:pPr lvl="2"/>
            <a:r>
              <a:rPr lang="en-US" altLang="zh-CN" dirty="0" smtClean="0"/>
              <a:t>Speed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r>
              <a:rPr lang="en-US" altLang="zh-CN" dirty="0"/>
              <a:t>F</a:t>
            </a:r>
            <a:r>
              <a:rPr lang="en-US" altLang="zh-CN" dirty="0" smtClean="0"/>
              <a:t>eature?</a:t>
            </a:r>
          </a:p>
          <a:p>
            <a:pPr lvl="2"/>
            <a:r>
              <a:rPr lang="en-US" altLang="zh-CN" dirty="0" smtClean="0"/>
              <a:t>Generality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 smtClean="0"/>
              <a:t>Extreme</a:t>
            </a:r>
            <a:r>
              <a:rPr lang="zh-CN" altLang="en-US" dirty="0" smtClean="0"/>
              <a:t> </a:t>
            </a:r>
            <a:r>
              <a:rPr lang="en-US" altLang="zh-CN" dirty="0"/>
              <a:t>E</a:t>
            </a:r>
            <a:r>
              <a:rPr lang="en-US" altLang="zh-CN" dirty="0" smtClean="0"/>
              <a:t>nvironments?</a:t>
            </a:r>
          </a:p>
          <a:p>
            <a:endParaRPr lang="en-US" altLang="zh-CN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237514" y="1436914"/>
            <a:ext cx="3973286" cy="1632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8" y="544739"/>
            <a:ext cx="5320185" cy="394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770" y="591457"/>
            <a:ext cx="5116286" cy="1071789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/>
              <a:t> </a:t>
            </a:r>
            <a:r>
              <a:rPr lang="en-US" altLang="zh-CN" b="1" dirty="0" smtClean="0"/>
              <a:t>Extreme</a:t>
            </a:r>
            <a:r>
              <a:rPr lang="zh-CN" altLang="en-US" b="1" dirty="0" smtClean="0"/>
              <a:t> </a:t>
            </a:r>
            <a:r>
              <a:rPr lang="en-US" altLang="zh-CN" b="1" dirty="0"/>
              <a:t>E</a:t>
            </a:r>
            <a:r>
              <a:rPr lang="en-US" altLang="zh-CN" b="1" dirty="0" smtClean="0"/>
              <a:t>nvironments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5243" y="1892980"/>
            <a:ext cx="3973286" cy="462212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Robustness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>
              <a:buFont typeface="Wingdings" charset="2"/>
              <a:buChar char="§"/>
            </a:pPr>
            <a:r>
              <a:rPr lang="en-US" altLang="zh-CN" dirty="0"/>
              <a:t>V</a:t>
            </a:r>
            <a:r>
              <a:rPr lang="en-US" altLang="zh-CN" dirty="0" smtClean="0"/>
              <a:t>iewpoint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/>
              <a:t>L</a:t>
            </a:r>
            <a:r>
              <a:rPr lang="en-US" altLang="zh-CN" dirty="0" smtClean="0"/>
              <a:t>ight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/>
              <a:t>Q</a:t>
            </a:r>
            <a:r>
              <a:rPr lang="en-US" altLang="zh-CN" dirty="0" smtClean="0"/>
              <a:t>uantity</a:t>
            </a:r>
          </a:p>
          <a:p>
            <a:endParaRPr lang="en-US" altLang="zh-CN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45243" y="1663246"/>
            <a:ext cx="518885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134" y="1892980"/>
            <a:ext cx="4729843" cy="3941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934" y="2741976"/>
            <a:ext cx="4786086" cy="3432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3803914"/>
            <a:ext cx="4224561" cy="30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3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7514" y="365125"/>
            <a:ext cx="5116286" cy="1071789"/>
          </a:xfrm>
        </p:spPr>
        <p:txBody>
          <a:bodyPr/>
          <a:lstStyle/>
          <a:p>
            <a:r>
              <a:rPr lang="en-US" altLang="zh-CN" b="1" dirty="0" smtClean="0"/>
              <a:t>CV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Algorithm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8" y="1631723"/>
            <a:ext cx="6232071" cy="359342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suitable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>
              <a:buFont typeface="Wingdings" charset="2"/>
              <a:buChar char="§"/>
            </a:pPr>
            <a:r>
              <a:rPr lang="en-US" altLang="zh-CN" dirty="0" smtClean="0"/>
              <a:t>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Requirements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</a:p>
          <a:p>
            <a:pPr lvl="2"/>
            <a:r>
              <a:rPr lang="en-US" altLang="zh-CN" dirty="0" smtClean="0"/>
              <a:t>Accuracy</a:t>
            </a:r>
          </a:p>
          <a:p>
            <a:pPr lvl="2"/>
            <a:r>
              <a:rPr lang="en-US" altLang="zh-CN" dirty="0" smtClean="0"/>
              <a:t>Speed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r>
              <a:rPr lang="en-US" altLang="zh-CN" dirty="0"/>
              <a:t>F</a:t>
            </a:r>
            <a:r>
              <a:rPr lang="en-US" altLang="zh-CN" dirty="0" smtClean="0"/>
              <a:t>eature?</a:t>
            </a:r>
          </a:p>
          <a:p>
            <a:pPr lvl="2"/>
            <a:r>
              <a:rPr lang="en-US" altLang="zh-CN" dirty="0" smtClean="0"/>
              <a:t>Generality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 smtClean="0"/>
              <a:t>Extreme</a:t>
            </a:r>
            <a:r>
              <a:rPr lang="zh-CN" altLang="en-US" dirty="0" smtClean="0"/>
              <a:t> </a:t>
            </a:r>
            <a:r>
              <a:rPr lang="en-US" altLang="zh-CN" dirty="0"/>
              <a:t>E</a:t>
            </a:r>
            <a:r>
              <a:rPr lang="en-US" altLang="zh-CN" dirty="0" smtClean="0"/>
              <a:t>nvironments?</a:t>
            </a:r>
          </a:p>
          <a:p>
            <a:pPr lvl="2">
              <a:buFont typeface="Wingdings" charset="2"/>
              <a:buChar char="§"/>
            </a:pPr>
            <a:r>
              <a:rPr lang="en-US" altLang="zh-CN" dirty="0" smtClean="0"/>
              <a:t>Robustness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237514" y="1436914"/>
            <a:ext cx="3973286" cy="1632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8" y="544739"/>
            <a:ext cx="5320185" cy="394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5" y="365125"/>
            <a:ext cx="5116286" cy="1071789"/>
          </a:xfrm>
        </p:spPr>
        <p:txBody>
          <a:bodyPr/>
          <a:lstStyle/>
          <a:p>
            <a:r>
              <a:rPr lang="en-US" altLang="zh-CN" b="1" dirty="0" smtClean="0"/>
              <a:t>CV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Algorithm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842" y="1680709"/>
            <a:ext cx="7805058" cy="359342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Generalized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Hough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(GHT)</a:t>
            </a:r>
          </a:p>
          <a:p>
            <a:pPr lvl="1">
              <a:buFont typeface="Wingdings" charset="2"/>
              <a:buChar char="ü"/>
            </a:pPr>
            <a:r>
              <a:rPr lang="en-US" altLang="zh-CN" dirty="0"/>
              <a:t>F</a:t>
            </a:r>
            <a:r>
              <a:rPr lang="en-US" altLang="zh-CN" dirty="0" smtClean="0"/>
              <a:t>ast</a:t>
            </a:r>
          </a:p>
          <a:p>
            <a:pPr lvl="1">
              <a:buFont typeface="Wingdings" charset="2"/>
              <a:buChar char="ü"/>
            </a:pPr>
            <a:r>
              <a:rPr lang="en-US" altLang="zh-CN" dirty="0"/>
              <a:t>A</a:t>
            </a:r>
            <a:r>
              <a:rPr lang="en-US" altLang="zh-CN" dirty="0" smtClean="0"/>
              <a:t>rbitrary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shapes</a:t>
            </a:r>
          </a:p>
          <a:p>
            <a:pPr lvl="1">
              <a:buFont typeface="Wingdings" charset="2"/>
              <a:buChar char="ü"/>
            </a:pPr>
            <a:r>
              <a:rPr lang="en-US" altLang="zh-CN" dirty="0"/>
              <a:t>R</a:t>
            </a:r>
            <a:r>
              <a:rPr lang="en-US" altLang="zh-CN" dirty="0" smtClean="0"/>
              <a:t>obust</a:t>
            </a:r>
          </a:p>
          <a:p>
            <a:endParaRPr lang="en-US" altLang="zh-CN" dirty="0"/>
          </a:p>
          <a:p>
            <a:r>
              <a:rPr lang="en-US" altLang="zh-CN" dirty="0" smtClean="0"/>
              <a:t>Pre-process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Post-process</a:t>
            </a:r>
          </a:p>
          <a:p>
            <a:pPr lvl="1">
              <a:buFont typeface="Wingdings" charset="2"/>
              <a:buChar char="ü"/>
            </a:pPr>
            <a:r>
              <a:rPr lang="en-US" altLang="zh-CN" dirty="0"/>
              <a:t>M</a:t>
            </a:r>
            <a:r>
              <a:rPr lang="en-US" altLang="zh-CN" dirty="0" smtClean="0"/>
              <a:t>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accurate</a:t>
            </a:r>
          </a:p>
          <a:p>
            <a:pPr lvl="1">
              <a:buFont typeface="Wingdings" charset="2"/>
              <a:buChar char="ü"/>
            </a:pPr>
            <a:r>
              <a:rPr lang="en-US" altLang="zh-CN" dirty="0"/>
              <a:t>R</a:t>
            </a:r>
            <a:r>
              <a:rPr lang="en-US" altLang="zh-CN" dirty="0" smtClean="0"/>
              <a:t>obust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38842" y="1404256"/>
            <a:ext cx="5480958" cy="3265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87" y="1404256"/>
            <a:ext cx="5594672" cy="28618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87" y="4266069"/>
            <a:ext cx="35179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5" y="365125"/>
            <a:ext cx="6547758" cy="1071789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/>
              <a:t>CV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Algorithm: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Overall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Process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842" y="1680709"/>
            <a:ext cx="7805058" cy="3593420"/>
          </a:xfrm>
        </p:spPr>
        <p:txBody>
          <a:bodyPr>
            <a:normAutofit/>
          </a:bodyPr>
          <a:lstStyle/>
          <a:p>
            <a:r>
              <a:rPr lang="en-US" altLang="zh-CN" dirty="0"/>
              <a:t>I</a:t>
            </a:r>
            <a:r>
              <a:rPr lang="en-US" altLang="zh-CN" dirty="0" smtClean="0"/>
              <a:t>nput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</a:p>
          <a:p>
            <a:r>
              <a:rPr lang="en-US" altLang="zh-CN" dirty="0"/>
              <a:t>C</a:t>
            </a:r>
            <a:r>
              <a:rPr lang="en-US" altLang="zh-CN" dirty="0" smtClean="0"/>
              <a:t>hoose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template</a:t>
            </a:r>
          </a:p>
          <a:p>
            <a:r>
              <a:rPr lang="en-US" altLang="zh-CN" dirty="0"/>
              <a:t>P</a:t>
            </a:r>
            <a:r>
              <a:rPr lang="en-US" altLang="zh-CN" dirty="0" smtClean="0"/>
              <a:t>re-process</a:t>
            </a:r>
          </a:p>
          <a:p>
            <a:r>
              <a:rPr lang="en-US" altLang="zh-CN" dirty="0"/>
              <a:t>A</a:t>
            </a:r>
            <a:r>
              <a:rPr lang="en-US" altLang="zh-CN" dirty="0" smtClean="0"/>
              <a:t>pply</a:t>
            </a:r>
            <a:r>
              <a:rPr lang="zh-CN" altLang="en-US" dirty="0" smtClean="0"/>
              <a:t> </a:t>
            </a:r>
            <a:r>
              <a:rPr lang="en-US" altLang="zh-CN" dirty="0" smtClean="0"/>
              <a:t>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</a:p>
          <a:p>
            <a:r>
              <a:rPr lang="en-US" altLang="zh-CN" dirty="0"/>
              <a:t>P</a:t>
            </a:r>
            <a:r>
              <a:rPr lang="en-US" altLang="zh-CN" dirty="0" smtClean="0"/>
              <a:t>ost-process</a:t>
            </a:r>
          </a:p>
          <a:p>
            <a:r>
              <a:rPr lang="en-US" altLang="zh-CN" dirty="0"/>
              <a:t>F</a:t>
            </a:r>
            <a:r>
              <a:rPr lang="en-US" altLang="zh-CN" dirty="0" smtClean="0"/>
              <a:t>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38842" y="1404256"/>
            <a:ext cx="5992587" cy="3265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42" y="4827197"/>
            <a:ext cx="4076867" cy="17869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244" y="1547848"/>
            <a:ext cx="6629024" cy="2946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244" y="1547848"/>
            <a:ext cx="5610426" cy="51889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244" y="3889258"/>
            <a:ext cx="6629024" cy="28247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244" y="1525060"/>
            <a:ext cx="6596406" cy="28692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87" y="3341514"/>
            <a:ext cx="6831338" cy="3415670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2733474" y="1811650"/>
            <a:ext cx="402336" cy="237744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3546096" y="2357173"/>
            <a:ext cx="402336" cy="237744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>
            <a:off x="2733474" y="2881585"/>
            <a:ext cx="402336" cy="237744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>
            <a:off x="3930358" y="3341811"/>
            <a:ext cx="402336" cy="237744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2733474" y="3881416"/>
            <a:ext cx="402336" cy="237744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>
            <a:off x="2733474" y="4336538"/>
            <a:ext cx="402336" cy="237744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3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5" y="365125"/>
            <a:ext cx="6547758" cy="1071789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CV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Algorithm: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More</a:t>
            </a:r>
            <a:r>
              <a:rPr lang="zh-CN" altLang="en-US" b="1" dirty="0" smtClean="0"/>
              <a:t> </a:t>
            </a:r>
            <a:r>
              <a:rPr lang="en-US" altLang="zh-CN" b="1" dirty="0"/>
              <a:t>R</a:t>
            </a:r>
            <a:r>
              <a:rPr lang="en-US" altLang="zh-CN" b="1" dirty="0" smtClean="0"/>
              <a:t>esults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38842" y="1404256"/>
            <a:ext cx="5992587" cy="3265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296" y="1825625"/>
            <a:ext cx="6177418" cy="4281261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" y="1825625"/>
            <a:ext cx="5278501" cy="4693104"/>
          </a:xfrm>
        </p:spPr>
      </p:pic>
    </p:spTree>
    <p:extLst>
      <p:ext uri="{BB962C8B-B14F-4D97-AF65-F5344CB8AC3E}">
        <p14:creationId xmlns:p14="http://schemas.microsoft.com/office/powerpoint/2010/main" val="66018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3527143" y="412124"/>
            <a:ext cx="5241702" cy="5074276"/>
          </a:xfrm>
          <a:prstGeom prst="ellipse">
            <a:avLst/>
          </a:prstGeom>
          <a:solidFill>
            <a:srgbClr val="B3E0D4"/>
          </a:solidFill>
          <a:ln>
            <a:solidFill>
              <a:srgbClr val="B3E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336127" y="1961043"/>
            <a:ext cx="3623733" cy="33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733834" y="4716921"/>
            <a:ext cx="1622738" cy="1571222"/>
          </a:xfrm>
          <a:prstGeom prst="ellipse">
            <a:avLst/>
          </a:prstGeom>
          <a:solidFill>
            <a:srgbClr val="87E0D6"/>
          </a:solidFill>
          <a:ln>
            <a:solidFill>
              <a:srgbClr val="87E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</a:rPr>
              <a:t>Task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Flow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710196" y="5021857"/>
            <a:ext cx="1774201" cy="1730829"/>
          </a:xfrm>
          <a:prstGeom prst="ellipse">
            <a:avLst/>
          </a:prstGeom>
          <a:solidFill>
            <a:srgbClr val="87E0D6"/>
          </a:solidFill>
          <a:ln>
            <a:solidFill>
              <a:srgbClr val="87E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</a:rPr>
              <a:t>Algorithm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10" y="1395194"/>
            <a:ext cx="2417235" cy="279218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838022" y="4179958"/>
            <a:ext cx="1622738" cy="1571222"/>
          </a:xfrm>
          <a:prstGeom prst="ellipse">
            <a:avLst/>
          </a:prstGeom>
          <a:solidFill>
            <a:srgbClr val="87E0D6"/>
          </a:solidFill>
          <a:ln>
            <a:solidFill>
              <a:srgbClr val="87E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</a:rPr>
              <a:t>Interface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90504" y="1162109"/>
            <a:ext cx="43430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User-Centered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Design</a:t>
            </a:r>
          </a:p>
          <a:p>
            <a:endParaRPr lang="en-US" altLang="zh-CN" sz="280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/>
              <a:t>D</a:t>
            </a:r>
            <a:r>
              <a:rPr lang="en-US" sz="2400" dirty="0" smtClean="0"/>
              <a:t>evelopment </a:t>
            </a:r>
            <a:r>
              <a:rPr lang="en-US" sz="2400" dirty="0"/>
              <a:t>proceeds with the user as the center of </a:t>
            </a:r>
            <a:r>
              <a:rPr lang="en-US" sz="2400" dirty="0" smtClean="0"/>
              <a:t>focu</a:t>
            </a:r>
            <a:r>
              <a:rPr lang="en-US" altLang="zh-CN" sz="2400" dirty="0" smtClean="0"/>
              <a:t>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/>
              <a:t>I</a:t>
            </a:r>
            <a:r>
              <a:rPr lang="en-US" sz="2400" dirty="0" smtClean="0"/>
              <a:t>ncrease </a:t>
            </a:r>
            <a:r>
              <a:rPr lang="en-US" sz="2400" dirty="0"/>
              <a:t>product usefulness and usability</a:t>
            </a:r>
          </a:p>
        </p:txBody>
      </p:sp>
    </p:spTree>
    <p:extLst>
      <p:ext uri="{BB962C8B-B14F-4D97-AF65-F5344CB8AC3E}">
        <p14:creationId xmlns:p14="http://schemas.microsoft.com/office/powerpoint/2010/main" val="74781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5" y="365125"/>
            <a:ext cx="6547758" cy="1071789"/>
          </a:xfrm>
        </p:spPr>
        <p:txBody>
          <a:bodyPr>
            <a:normAutofit/>
          </a:bodyPr>
          <a:lstStyle/>
          <a:p>
            <a:r>
              <a:rPr lang="en-US" b="1" dirty="0" smtClean="0"/>
              <a:t>Mobile App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842" y="1680709"/>
            <a:ext cx="8262258" cy="359342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Our CV algorithm should be implemented in an app</a:t>
            </a:r>
          </a:p>
          <a:p>
            <a:r>
              <a:rPr lang="en-US" altLang="zh-CN" dirty="0" smtClean="0"/>
              <a:t>Android or </a:t>
            </a:r>
            <a:r>
              <a:rPr lang="en-US" altLang="zh-CN" dirty="0" err="1" smtClean="0"/>
              <a:t>iOS</a:t>
            </a:r>
            <a:r>
              <a:rPr lang="en-US" altLang="zh-CN" dirty="0" smtClean="0"/>
              <a:t>?</a:t>
            </a:r>
          </a:p>
          <a:p>
            <a:r>
              <a:rPr lang="en-US" altLang="zh-CN" dirty="0" smtClean="0"/>
              <a:t>What do our clients use?</a:t>
            </a:r>
          </a:p>
          <a:p>
            <a:r>
              <a:rPr lang="en-US" altLang="zh-CN" dirty="0" smtClean="0"/>
              <a:t>Which version of Android?</a:t>
            </a:r>
            <a:endParaRPr lang="en-US" altLang="zh-CN" dirty="0"/>
          </a:p>
          <a:p>
            <a:r>
              <a:rPr lang="en-US" altLang="zh-CN" dirty="0" smtClean="0"/>
              <a:t>Maximum market share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38842" y="1404256"/>
            <a:ext cx="7671708" cy="3265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chart.googleapis.com/chart?chf=bg%2Cs%2C00000000&amp;chd=t%3A0.3%2C0.3%2C3.5%2C8.6%2C19.2%2C22.7%2C30.8%2C14.6&amp;chl=Gingerbread%7CIce%20Cream%20Sandwich%7CJelly%20Bean%7CKitKat%7CLollipop%7CMarshmallow%7CNougat%7COreo&amp;chs=500x250&amp;cht=p&amp;chco=c4df9b%2C6fad0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240" y="2304595"/>
            <a:ext cx="7773310" cy="388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65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4" y="365125"/>
            <a:ext cx="8904515" cy="1071789"/>
          </a:xfrm>
        </p:spPr>
        <p:txBody>
          <a:bodyPr>
            <a:normAutofit/>
          </a:bodyPr>
          <a:lstStyle/>
          <a:p>
            <a:r>
              <a:rPr lang="en-US" b="1" dirty="0" smtClean="0"/>
              <a:t>JNI Framework (Java Native Interface)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842" y="1766660"/>
            <a:ext cx="8319408" cy="375126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CV algorithm written in C++</a:t>
            </a:r>
          </a:p>
          <a:p>
            <a:r>
              <a:rPr lang="en-US" altLang="zh-CN" dirty="0" smtClean="0"/>
              <a:t>C++ is a speedy language</a:t>
            </a:r>
          </a:p>
          <a:p>
            <a:r>
              <a:rPr lang="en-US" altLang="zh-CN" dirty="0" smtClean="0"/>
              <a:t>Performance constraints</a:t>
            </a:r>
          </a:p>
          <a:p>
            <a:r>
              <a:rPr lang="en-US" altLang="zh-CN" dirty="0" smtClean="0"/>
              <a:t>Android apps written in Java</a:t>
            </a:r>
          </a:p>
          <a:p>
            <a:r>
              <a:rPr lang="en-US" altLang="zh-CN" dirty="0" smtClean="0"/>
              <a:t>Incompatible</a:t>
            </a:r>
          </a:p>
          <a:p>
            <a:r>
              <a:rPr lang="en-US" altLang="zh-CN" dirty="0" smtClean="0"/>
              <a:t>JNI functions written to bridge</a:t>
            </a:r>
          </a:p>
          <a:p>
            <a:pPr marL="0" indent="0">
              <a:buNone/>
            </a:pPr>
            <a:r>
              <a:rPr lang="en-US" altLang="zh-CN" dirty="0" smtClean="0"/>
              <a:t> the gap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38842" y="1404256"/>
            <a:ext cx="8757557" cy="3265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Image result for jni andro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49" y="1740580"/>
            <a:ext cx="6712941" cy="377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25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4131730" y="147861"/>
            <a:ext cx="1947337" cy="1968806"/>
          </a:xfrm>
          <a:prstGeom prst="ellipse">
            <a:avLst/>
          </a:prstGeom>
          <a:solidFill>
            <a:srgbClr val="B3E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Introduction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53099" y="1744907"/>
            <a:ext cx="3001434" cy="3006118"/>
          </a:xfrm>
          <a:prstGeom prst="ellipse">
            <a:avLst/>
          </a:prstGeom>
          <a:solidFill>
            <a:srgbClr val="B3E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/>
                </a:solidFill>
              </a:rPr>
              <a:t>User-Centered</a:t>
            </a:r>
          </a:p>
          <a:p>
            <a:pPr algn="ctr"/>
            <a:r>
              <a:rPr lang="en-US" altLang="zh-CN" sz="2400" b="1" dirty="0" smtClean="0">
                <a:solidFill>
                  <a:schemeClr val="tx1"/>
                </a:solidFill>
              </a:rPr>
              <a:t>Product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19576277" flipH="1">
            <a:off x="8369676" y="2036442"/>
            <a:ext cx="512937" cy="243092"/>
          </a:xfrm>
          <a:prstGeom prst="rightArrow">
            <a:avLst/>
          </a:prstGeom>
          <a:solidFill>
            <a:srgbClr val="87E0D6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23367" y="5055827"/>
            <a:ext cx="1134532" cy="1107907"/>
          </a:xfrm>
          <a:prstGeom prst="ellipse">
            <a:avLst/>
          </a:prstGeom>
          <a:solidFill>
            <a:srgbClr val="B3E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Q&amp;A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9355667" y="2832649"/>
            <a:ext cx="1735666" cy="933852"/>
          </a:xfrm>
          <a:prstGeom prst="ellipse">
            <a:avLst/>
          </a:prstGeom>
          <a:solidFill>
            <a:srgbClr val="87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Algorithm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8906933" y="4129215"/>
            <a:ext cx="1735666" cy="933852"/>
          </a:xfrm>
          <a:prstGeom prst="ellipse">
            <a:avLst/>
          </a:prstGeom>
          <a:solidFill>
            <a:srgbClr val="87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smtClean="0">
                <a:solidFill>
                  <a:schemeClr val="tx1"/>
                </a:solidFill>
              </a:rPr>
              <a:t>Interface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06933" y="1536083"/>
            <a:ext cx="1735666" cy="933852"/>
          </a:xfrm>
          <a:prstGeom prst="ellipse">
            <a:avLst/>
          </a:prstGeom>
          <a:solidFill>
            <a:srgbClr val="87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Task</a:t>
            </a:r>
            <a:r>
              <a:rPr lang="zh-CN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F</a:t>
            </a:r>
            <a:r>
              <a:rPr lang="en-US" altLang="zh-CN" b="1" dirty="0" smtClean="0">
                <a:solidFill>
                  <a:schemeClr val="tx1"/>
                </a:solidFill>
              </a:rPr>
              <a:t>low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flipH="1">
            <a:off x="8754533" y="3126420"/>
            <a:ext cx="512937" cy="243092"/>
          </a:xfrm>
          <a:prstGeom prst="rightArrow">
            <a:avLst/>
          </a:prstGeom>
          <a:solidFill>
            <a:srgbClr val="87E0D6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002140" flipH="1">
            <a:off x="8442091" y="4211845"/>
            <a:ext cx="512937" cy="243092"/>
          </a:xfrm>
          <a:prstGeom prst="rightArrow">
            <a:avLst/>
          </a:prstGeom>
          <a:solidFill>
            <a:srgbClr val="87E0D6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Image result for kewaz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8" y="1606330"/>
            <a:ext cx="3526363" cy="352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06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5" y="365125"/>
            <a:ext cx="6547758" cy="1071789"/>
          </a:xfrm>
        </p:spPr>
        <p:txBody>
          <a:bodyPr>
            <a:normAutofit/>
          </a:bodyPr>
          <a:lstStyle/>
          <a:p>
            <a:r>
              <a:rPr lang="en-US" b="1" dirty="0" smtClean="0"/>
              <a:t>Making intuitive app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842" y="1680709"/>
            <a:ext cx="8262258" cy="359342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Goal to make user friendly app</a:t>
            </a:r>
          </a:p>
          <a:p>
            <a:r>
              <a:rPr lang="en-US" altLang="zh-CN" dirty="0" smtClean="0"/>
              <a:t>Algorithm requires user inputs through command line</a:t>
            </a:r>
          </a:p>
          <a:p>
            <a:r>
              <a:rPr lang="en-US" altLang="zh-CN" dirty="0" smtClean="0"/>
              <a:t>Algorithm requires dependencies to be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installed</a:t>
            </a:r>
            <a:endParaRPr lang="en-US" altLang="zh-CN" dirty="0"/>
          </a:p>
          <a:p>
            <a:r>
              <a:rPr lang="en-US" altLang="zh-CN" dirty="0" smtClean="0"/>
              <a:t>Solutions?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38842" y="1404256"/>
            <a:ext cx="5992587" cy="3265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Image result for opencv manager not instal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732" y="4520333"/>
            <a:ext cx="3132870" cy="19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opencv manager not install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057" y="365125"/>
            <a:ext cx="2201545" cy="39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85" y="4705124"/>
            <a:ext cx="57023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4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5" y="365125"/>
            <a:ext cx="6547758" cy="1071789"/>
          </a:xfrm>
        </p:spPr>
        <p:txBody>
          <a:bodyPr>
            <a:normAutofit/>
          </a:bodyPr>
          <a:lstStyle/>
          <a:p>
            <a:r>
              <a:rPr lang="en-US" b="1" dirty="0" smtClean="0"/>
              <a:t>Solutions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842" y="1680709"/>
            <a:ext cx="7805058" cy="359342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User can select source through gallery/camera</a:t>
            </a:r>
          </a:p>
          <a:p>
            <a:r>
              <a:rPr lang="en-US" altLang="zh-CN" dirty="0" smtClean="0"/>
              <a:t>Upon selection, user has to crop to get a template</a:t>
            </a:r>
          </a:p>
          <a:p>
            <a:r>
              <a:rPr lang="en-US" altLang="zh-CN" dirty="0" smtClean="0"/>
              <a:t>Algorithm requires CV libraries</a:t>
            </a:r>
          </a:p>
          <a:p>
            <a:r>
              <a:rPr lang="en-US" altLang="zh-CN" dirty="0" smtClean="0"/>
              <a:t>Package dependencies inside application, prevent additional steps</a:t>
            </a:r>
          </a:p>
          <a:p>
            <a:pPr marL="0" indent="0">
              <a:buNone/>
            </a:pPr>
            <a:endParaRPr lang="en-US" altLang="zh-CN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38842" y="1404256"/>
            <a:ext cx="7519308" cy="3265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714" y="4194078"/>
            <a:ext cx="1585429" cy="497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00" y="1436914"/>
            <a:ext cx="1645920" cy="3291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9627" y="1436914"/>
            <a:ext cx="1645920" cy="32918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7447280" y="4450080"/>
            <a:ext cx="751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078720" y="4450080"/>
            <a:ext cx="264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09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5" y="365125"/>
            <a:ext cx="6547758" cy="1071789"/>
          </a:xfrm>
        </p:spPr>
        <p:txBody>
          <a:bodyPr>
            <a:normAutofit/>
          </a:bodyPr>
          <a:lstStyle/>
          <a:p>
            <a:r>
              <a:rPr lang="en-US" b="1" dirty="0" smtClean="0"/>
              <a:t>Result</a:t>
            </a:r>
            <a:r>
              <a:rPr lang="en-US" altLang="zh-CN" b="1" dirty="0" smtClean="0"/>
              <a:t>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842" y="1680709"/>
            <a:ext cx="7805058" cy="359342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No need to install any external app</a:t>
            </a:r>
          </a:p>
          <a:p>
            <a:r>
              <a:rPr lang="en-US" altLang="zh-CN" dirty="0" smtClean="0"/>
              <a:t>User gets results in minimum clicks/taps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38842" y="1404256"/>
            <a:ext cx="5992587" cy="3265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817" y="456565"/>
            <a:ext cx="2969260" cy="593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8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5" y="365125"/>
            <a:ext cx="6547758" cy="1071789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Prevent </a:t>
            </a:r>
            <a:r>
              <a:rPr lang="en-US" altLang="zh-CN" b="1" dirty="0" smtClean="0"/>
              <a:t>U</a:t>
            </a:r>
            <a:r>
              <a:rPr lang="en-US" b="1" dirty="0" smtClean="0"/>
              <a:t>nauthorized Usage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842" y="1680709"/>
            <a:ext cx="7805058" cy="359342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Login functionality implemented at startup</a:t>
            </a:r>
          </a:p>
          <a:p>
            <a:r>
              <a:rPr lang="en-US" altLang="zh-CN" dirty="0" smtClean="0"/>
              <a:t>Authenticates with the KEWAZO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38842" y="1404256"/>
            <a:ext cx="5992587" cy="3265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57" y="568959"/>
            <a:ext cx="2736084" cy="547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9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4" y="365125"/>
            <a:ext cx="7304315" cy="107178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After Results – Future </a:t>
            </a:r>
            <a:r>
              <a:rPr lang="en-US" altLang="zh-CN" b="1" dirty="0" smtClean="0"/>
              <a:t>A</a:t>
            </a:r>
            <a:r>
              <a:rPr lang="en-US" b="1" dirty="0" smtClean="0"/>
              <a:t>pp </a:t>
            </a:r>
            <a:r>
              <a:rPr lang="en-US" altLang="zh-CN" b="1" dirty="0"/>
              <a:t>W</a:t>
            </a:r>
            <a:r>
              <a:rPr lang="en-US" b="1" dirty="0" smtClean="0"/>
              <a:t>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842" y="1718809"/>
            <a:ext cx="7805058" cy="359342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Algorithm results</a:t>
            </a:r>
          </a:p>
          <a:p>
            <a:r>
              <a:rPr lang="en-US" altLang="zh-CN" dirty="0" smtClean="0"/>
              <a:t>We want to store data</a:t>
            </a:r>
          </a:p>
          <a:p>
            <a:r>
              <a:rPr lang="en-US" altLang="zh-CN" dirty="0" smtClean="0"/>
              <a:t>Available data</a:t>
            </a:r>
            <a:endParaRPr lang="en-US" altLang="zh-CN" dirty="0"/>
          </a:p>
          <a:p>
            <a:pPr lvl="1"/>
            <a:r>
              <a:rPr lang="en-US" altLang="zh-CN" dirty="0" smtClean="0"/>
              <a:t>User id : </a:t>
            </a:r>
            <a:r>
              <a:rPr lang="en-US" altLang="zh-CN" dirty="0" smtClean="0">
                <a:hlinkClick r:id="rId3"/>
              </a:rPr>
              <a:t>kewazo@gmail.com</a:t>
            </a:r>
            <a:endParaRPr lang="en-US" altLang="zh-CN" dirty="0"/>
          </a:p>
          <a:p>
            <a:pPr lvl="1"/>
            <a:r>
              <a:rPr lang="en-US" altLang="zh-CN" dirty="0" smtClean="0"/>
              <a:t>Image</a:t>
            </a:r>
          </a:p>
          <a:p>
            <a:pPr lvl="1"/>
            <a:r>
              <a:rPr lang="en-US" altLang="zh-CN" dirty="0"/>
              <a:t>Item Category : O toe steel </a:t>
            </a:r>
            <a:r>
              <a:rPr lang="en-US" altLang="zh-CN" dirty="0" smtClean="0"/>
              <a:t>rods</a:t>
            </a:r>
          </a:p>
          <a:p>
            <a:pPr lvl="1"/>
            <a:r>
              <a:rPr lang="en-US" altLang="zh-CN" dirty="0" smtClean="0"/>
              <a:t>Item count : 35</a:t>
            </a:r>
          </a:p>
          <a:p>
            <a:pPr lvl="1"/>
            <a:r>
              <a:rPr lang="en-US" altLang="zh-CN" dirty="0" smtClean="0"/>
              <a:t>Location</a:t>
            </a:r>
          </a:p>
          <a:p>
            <a:pPr lvl="1"/>
            <a:r>
              <a:rPr lang="en-US" altLang="zh-CN" dirty="0" smtClean="0"/>
              <a:t>Date</a:t>
            </a:r>
            <a:endParaRPr lang="en-US" altLang="zh-CN" dirty="0"/>
          </a:p>
          <a:p>
            <a:r>
              <a:rPr lang="en-US" altLang="zh-CN" dirty="0" smtClean="0"/>
              <a:t>Store and retrieve data to/from a server</a:t>
            </a:r>
            <a:endParaRPr lang="en-US" altLang="zh-CN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38842" y="1404256"/>
            <a:ext cx="7500258" cy="3265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00" y="579357"/>
            <a:ext cx="2743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5" y="365125"/>
            <a:ext cx="6547758" cy="1071789"/>
          </a:xfrm>
        </p:spPr>
        <p:txBody>
          <a:bodyPr>
            <a:normAutofit/>
          </a:bodyPr>
          <a:lstStyle/>
          <a:p>
            <a:r>
              <a:rPr lang="en-US" b="1" dirty="0" smtClean="0"/>
              <a:t>Future </a:t>
            </a:r>
            <a:r>
              <a:rPr lang="en-US" altLang="zh-CN" b="1" dirty="0" smtClean="0"/>
              <a:t>A</a:t>
            </a:r>
            <a:r>
              <a:rPr lang="en-US" b="1" dirty="0" smtClean="0"/>
              <a:t>lgorithm </a:t>
            </a:r>
            <a:r>
              <a:rPr lang="en-US" altLang="zh-CN" b="1" dirty="0"/>
              <a:t>W</a:t>
            </a:r>
            <a:r>
              <a:rPr lang="en-US" b="1" dirty="0" smtClean="0"/>
              <a:t>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722" y="1995669"/>
            <a:ext cx="9336678" cy="35934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Recognize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template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automatically</a:t>
            </a:r>
          </a:p>
          <a:p>
            <a:r>
              <a:rPr lang="zh-CN" altLang="en-US" dirty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techniques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larger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</a:p>
          <a:p>
            <a:r>
              <a:rPr lang="zh-CN" altLang="en-US" dirty="0" smtClean="0"/>
              <a:t> </a:t>
            </a:r>
            <a:r>
              <a:rPr lang="en-US" altLang="zh-CN" dirty="0"/>
              <a:t>R</a:t>
            </a:r>
            <a:r>
              <a:rPr lang="en-US" dirty="0" smtClean="0"/>
              <a:t>eal-time </a:t>
            </a:r>
            <a:r>
              <a:rPr lang="en-US" dirty="0"/>
              <a:t>image </a:t>
            </a:r>
            <a:r>
              <a:rPr lang="en-US" dirty="0" smtClean="0"/>
              <a:t>recognit</a:t>
            </a:r>
            <a:r>
              <a:rPr lang="en-US" altLang="zh-CN" dirty="0" smtClean="0"/>
              <a:t>i</a:t>
            </a:r>
            <a:r>
              <a:rPr lang="en-US" dirty="0" smtClean="0"/>
              <a:t>on </a:t>
            </a:r>
            <a:r>
              <a:rPr lang="en-US" dirty="0"/>
              <a:t>without taking a </a:t>
            </a:r>
            <a:r>
              <a:rPr lang="en-US" dirty="0" smtClean="0"/>
              <a:t>source</a:t>
            </a:r>
            <a:endParaRPr lang="en-US" dirty="0"/>
          </a:p>
          <a:p>
            <a:endParaRPr lang="en-US" altLang="zh-CN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38842" y="1404256"/>
            <a:ext cx="9729108" cy="3265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80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2993256" y="242790"/>
            <a:ext cx="6277257" cy="6158010"/>
          </a:xfrm>
          <a:prstGeom prst="ellipse">
            <a:avLst/>
          </a:prstGeom>
          <a:solidFill>
            <a:srgbClr val="B3E0D4"/>
          </a:solidFill>
          <a:ln>
            <a:solidFill>
              <a:srgbClr val="B3E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60336" y="610159"/>
            <a:ext cx="4343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/>
              <a:t>Q&amp;A</a:t>
            </a:r>
          </a:p>
          <a:p>
            <a:endParaRPr lang="en-US" altLang="zh-CN" sz="2800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131885" y="1656600"/>
            <a:ext cx="16109" cy="3321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187" y="1656600"/>
            <a:ext cx="1587500" cy="317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74" y="1656600"/>
            <a:ext cx="15875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6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3527143" y="412124"/>
            <a:ext cx="5241702" cy="5074276"/>
          </a:xfrm>
          <a:prstGeom prst="ellipse">
            <a:avLst/>
          </a:prstGeom>
          <a:solidFill>
            <a:srgbClr val="B3E0D4"/>
          </a:solidFill>
          <a:ln>
            <a:solidFill>
              <a:srgbClr val="B3E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15051" y="1202267"/>
            <a:ext cx="5063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Introduction</a:t>
            </a:r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KEWAZO: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S</a:t>
            </a:r>
            <a:r>
              <a:rPr lang="en-US" altLang="zh-CN" sz="2800" dirty="0" smtClean="0"/>
              <a:t>mart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robotic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scaffolding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transportation</a:t>
            </a:r>
            <a:r>
              <a:rPr lang="zh-CN" altLang="en-US" sz="2800" dirty="0" smtClean="0"/>
              <a:t> </a:t>
            </a:r>
            <a:endParaRPr lang="en-US" altLang="zh-CN" sz="2800" dirty="0" smtClean="0"/>
          </a:p>
          <a:p>
            <a:r>
              <a:rPr lang="en-US" altLang="zh-CN" sz="2800" dirty="0" smtClean="0"/>
              <a:t>system</a:t>
            </a:r>
            <a:endParaRPr lang="en-US" sz="28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55069" y="1930400"/>
            <a:ext cx="3623733" cy="33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38" y="1930400"/>
            <a:ext cx="2243609" cy="215220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4260824" y="4640117"/>
            <a:ext cx="1622738" cy="1571222"/>
          </a:xfrm>
          <a:prstGeom prst="ellipse">
            <a:avLst/>
          </a:prstGeom>
          <a:solidFill>
            <a:srgbClr val="87E0D6"/>
          </a:solidFill>
          <a:ln>
            <a:solidFill>
              <a:srgbClr val="87E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</a:rPr>
              <a:t>Problem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10233" y="4640117"/>
            <a:ext cx="1622738" cy="1571222"/>
          </a:xfrm>
          <a:prstGeom prst="ellipse">
            <a:avLst/>
          </a:prstGeom>
          <a:solidFill>
            <a:srgbClr val="87E0D6"/>
          </a:solidFill>
          <a:ln>
            <a:solidFill>
              <a:srgbClr val="87E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/>
              <a:t>Solution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3750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8166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During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preparation,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important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type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scaffolding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parts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86" y="3370904"/>
            <a:ext cx="3316612" cy="21008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33" y="3313642"/>
            <a:ext cx="2952820" cy="2450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75" y="2890459"/>
            <a:ext cx="4473559" cy="28735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Problem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1453621"/>
            <a:ext cx="10395857" cy="1595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17087" y="6131324"/>
            <a:ext cx="173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905" y="5799244"/>
            <a:ext cx="1441105" cy="10087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509" y="6002835"/>
            <a:ext cx="634491" cy="634491"/>
          </a:xfrm>
          <a:prstGeom prst="rect">
            <a:avLst/>
          </a:prstGeom>
        </p:spPr>
      </p:pic>
      <p:pic>
        <p:nvPicPr>
          <p:cNvPr id="1030" name="Picture 6" descr="https://cdn130.picsart.com/265230203026211.png?r1024x102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154" y="5987080"/>
            <a:ext cx="633102" cy="63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36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Solution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435600" cy="1786618"/>
          </a:xfrm>
        </p:spPr>
        <p:txBody>
          <a:bodyPr/>
          <a:lstStyle/>
          <a:p>
            <a:r>
              <a:rPr lang="en-US" altLang="zh-CN" dirty="0" smtClean="0"/>
              <a:t>Computer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Vision</a:t>
            </a:r>
          </a:p>
          <a:p>
            <a:pPr lvl="1"/>
            <a:r>
              <a:rPr lang="en-US" altLang="zh-CN" dirty="0" smtClean="0"/>
              <a:t>Fast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development,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efficient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38200" y="1453243"/>
            <a:ext cx="10515600" cy="37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35" y="3066192"/>
            <a:ext cx="5365973" cy="26488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808" y="3016251"/>
            <a:ext cx="4123707" cy="3505151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6756400" y="1690688"/>
            <a:ext cx="5435600" cy="1786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Smartphone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</a:t>
            </a:r>
          </a:p>
          <a:p>
            <a:pPr lvl="1"/>
            <a:r>
              <a:rPr lang="en-US" altLang="zh-CN" dirty="0" smtClean="0"/>
              <a:t>Computing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power,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convenient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761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3527143" y="412124"/>
            <a:ext cx="5241702" cy="5074276"/>
          </a:xfrm>
          <a:prstGeom prst="ellipse">
            <a:avLst/>
          </a:prstGeom>
          <a:solidFill>
            <a:srgbClr val="B3E0D4"/>
          </a:solidFill>
          <a:ln>
            <a:solidFill>
              <a:srgbClr val="B3E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336127" y="1961043"/>
            <a:ext cx="3623733" cy="33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733834" y="4716921"/>
            <a:ext cx="1622738" cy="1571222"/>
          </a:xfrm>
          <a:prstGeom prst="ellipse">
            <a:avLst/>
          </a:prstGeom>
          <a:solidFill>
            <a:srgbClr val="87E0D6"/>
          </a:solidFill>
          <a:ln>
            <a:solidFill>
              <a:srgbClr val="87E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</a:rPr>
              <a:t>Task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 </a:t>
            </a:r>
            <a:r>
              <a:rPr lang="en-US" altLang="zh-CN" sz="2000" b="1" dirty="0" smtClean="0">
                <a:solidFill>
                  <a:schemeClr val="tx1"/>
                </a:solidFill>
              </a:rPr>
              <a:t>Flow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710196" y="5021857"/>
            <a:ext cx="1774201" cy="1730829"/>
          </a:xfrm>
          <a:prstGeom prst="ellipse">
            <a:avLst/>
          </a:prstGeom>
          <a:solidFill>
            <a:srgbClr val="87E0D6"/>
          </a:solidFill>
          <a:ln>
            <a:solidFill>
              <a:srgbClr val="87E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</a:rPr>
              <a:t>Algorithm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10" y="1395194"/>
            <a:ext cx="2417235" cy="279218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838022" y="4179958"/>
            <a:ext cx="1622738" cy="1571222"/>
          </a:xfrm>
          <a:prstGeom prst="ellipse">
            <a:avLst/>
          </a:prstGeom>
          <a:solidFill>
            <a:srgbClr val="87E0D6"/>
          </a:solidFill>
          <a:ln>
            <a:solidFill>
              <a:srgbClr val="87E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</a:rPr>
              <a:t>Interface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90504" y="1162109"/>
            <a:ext cx="43430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User-Centered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Design</a:t>
            </a:r>
          </a:p>
          <a:p>
            <a:endParaRPr lang="en-US" altLang="zh-CN" sz="280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/>
              <a:t>D</a:t>
            </a:r>
            <a:r>
              <a:rPr lang="en-US" sz="2400" dirty="0" smtClean="0"/>
              <a:t>evelopment </a:t>
            </a:r>
            <a:r>
              <a:rPr lang="en-US" sz="2400" dirty="0"/>
              <a:t>proceeds with the user as the center of </a:t>
            </a:r>
            <a:r>
              <a:rPr lang="en-US" sz="2400" dirty="0" smtClean="0"/>
              <a:t>focu</a:t>
            </a:r>
            <a:r>
              <a:rPr lang="en-US" altLang="zh-CN" sz="2400" dirty="0" smtClean="0"/>
              <a:t>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/>
              <a:t>I</a:t>
            </a:r>
            <a:r>
              <a:rPr lang="en-US" sz="2400" dirty="0" smtClean="0"/>
              <a:t>ncrease </a:t>
            </a:r>
            <a:r>
              <a:rPr lang="en-US" sz="2400" dirty="0"/>
              <a:t>product usefulness and usability</a:t>
            </a:r>
          </a:p>
        </p:txBody>
      </p:sp>
    </p:spTree>
    <p:extLst>
      <p:ext uri="{BB962C8B-B14F-4D97-AF65-F5344CB8AC3E}">
        <p14:creationId xmlns:p14="http://schemas.microsoft.com/office/powerpoint/2010/main" val="174105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Task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Flow: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Iterative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Model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232071" cy="1786618"/>
          </a:xfrm>
        </p:spPr>
        <p:txBody>
          <a:bodyPr/>
          <a:lstStyle/>
          <a:p>
            <a:r>
              <a:rPr lang="en-US" altLang="zh-CN" dirty="0" smtClean="0"/>
              <a:t>Adaptable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needs</a:t>
            </a:r>
          </a:p>
          <a:p>
            <a:r>
              <a:rPr lang="en-US" altLang="zh-CN" dirty="0" smtClean="0"/>
              <a:t>Frequent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feedback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38200" y="1453243"/>
            <a:ext cx="10515600" cy="37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28" y="2778806"/>
            <a:ext cx="7069423" cy="37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5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3527143" y="412124"/>
            <a:ext cx="5241702" cy="5074276"/>
          </a:xfrm>
          <a:prstGeom prst="ellipse">
            <a:avLst/>
          </a:prstGeom>
          <a:solidFill>
            <a:srgbClr val="B3E0D4"/>
          </a:solidFill>
          <a:ln>
            <a:solidFill>
              <a:srgbClr val="B3E0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336127" y="1961043"/>
            <a:ext cx="3623733" cy="33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733834" y="4716921"/>
            <a:ext cx="1622738" cy="1571222"/>
          </a:xfrm>
          <a:prstGeom prst="ellipse">
            <a:avLst/>
          </a:prstGeom>
          <a:solidFill>
            <a:srgbClr val="87E0D6"/>
          </a:solidFill>
          <a:ln>
            <a:solidFill>
              <a:srgbClr val="87E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</a:rPr>
              <a:t>Task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Flow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710196" y="5021857"/>
            <a:ext cx="1774201" cy="1730829"/>
          </a:xfrm>
          <a:prstGeom prst="ellipse">
            <a:avLst/>
          </a:prstGeom>
          <a:solidFill>
            <a:srgbClr val="87E0D6"/>
          </a:solidFill>
          <a:ln>
            <a:solidFill>
              <a:srgbClr val="87E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</a:rPr>
              <a:t>Algorithm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10" y="1395194"/>
            <a:ext cx="2417235" cy="279218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838022" y="4179958"/>
            <a:ext cx="1622738" cy="1571222"/>
          </a:xfrm>
          <a:prstGeom prst="ellipse">
            <a:avLst/>
          </a:prstGeom>
          <a:solidFill>
            <a:srgbClr val="87E0D6"/>
          </a:solidFill>
          <a:ln>
            <a:solidFill>
              <a:srgbClr val="87E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</a:rPr>
              <a:t>Interface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90504" y="1162109"/>
            <a:ext cx="43430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User-Centered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Design</a:t>
            </a:r>
          </a:p>
          <a:p>
            <a:endParaRPr lang="en-US" altLang="zh-CN" sz="280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/>
              <a:t>D</a:t>
            </a:r>
            <a:r>
              <a:rPr lang="en-US" sz="2400" dirty="0" smtClean="0"/>
              <a:t>evelopment </a:t>
            </a:r>
            <a:r>
              <a:rPr lang="en-US" sz="2400" dirty="0"/>
              <a:t>proceeds with the user as the center of </a:t>
            </a:r>
            <a:r>
              <a:rPr lang="en-US" sz="2400" dirty="0" smtClean="0"/>
              <a:t>focu</a:t>
            </a:r>
            <a:r>
              <a:rPr lang="en-US" altLang="zh-CN" sz="2400" dirty="0" smtClean="0"/>
              <a:t>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/>
              <a:t>I</a:t>
            </a:r>
            <a:r>
              <a:rPr lang="en-US" sz="2400" dirty="0" smtClean="0"/>
              <a:t>ncrease </a:t>
            </a:r>
            <a:r>
              <a:rPr lang="en-US" sz="2400" dirty="0"/>
              <a:t>product usefulness and usability</a:t>
            </a:r>
          </a:p>
        </p:txBody>
      </p:sp>
    </p:spTree>
    <p:extLst>
      <p:ext uri="{BB962C8B-B14F-4D97-AF65-F5344CB8AC3E}">
        <p14:creationId xmlns:p14="http://schemas.microsoft.com/office/powerpoint/2010/main" val="65095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7514" y="365125"/>
            <a:ext cx="5116286" cy="1071789"/>
          </a:xfrm>
        </p:spPr>
        <p:txBody>
          <a:bodyPr/>
          <a:lstStyle/>
          <a:p>
            <a:r>
              <a:rPr lang="en-US" altLang="zh-CN" b="1" dirty="0" smtClean="0"/>
              <a:t>CV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Algorithm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8" y="1631723"/>
            <a:ext cx="6232071" cy="359342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suitable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>
              <a:buFont typeface="Wingdings" charset="2"/>
              <a:buChar char="§"/>
            </a:pPr>
            <a:r>
              <a:rPr lang="en-US" altLang="zh-CN" dirty="0" smtClean="0"/>
              <a:t>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Requirements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</a:p>
          <a:p>
            <a:pPr lvl="2"/>
            <a:r>
              <a:rPr lang="en-US" altLang="zh-CN" dirty="0" smtClean="0"/>
              <a:t>Accuracy</a:t>
            </a:r>
          </a:p>
          <a:p>
            <a:pPr lvl="2"/>
            <a:r>
              <a:rPr lang="en-US" altLang="zh-CN" dirty="0" smtClean="0"/>
              <a:t>Speed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r>
              <a:rPr lang="en-US" altLang="zh-CN" dirty="0"/>
              <a:t>F</a:t>
            </a:r>
            <a:r>
              <a:rPr lang="en-US" altLang="zh-CN" dirty="0" smtClean="0"/>
              <a:t>eature?</a:t>
            </a:r>
          </a:p>
          <a:p>
            <a:pPr lvl="1">
              <a:buFont typeface="Wingdings" charset="2"/>
              <a:buChar char="§"/>
            </a:pPr>
            <a:endParaRPr lang="en-US" altLang="zh-CN" dirty="0" smtClean="0"/>
          </a:p>
          <a:p>
            <a:pPr lvl="1">
              <a:buFont typeface="Wingdings" charset="2"/>
              <a:buChar char="§"/>
            </a:pPr>
            <a:r>
              <a:rPr lang="en-US" altLang="zh-CN" dirty="0" smtClean="0"/>
              <a:t>Extreme</a:t>
            </a:r>
            <a:r>
              <a:rPr lang="zh-CN" altLang="en-US" dirty="0" smtClean="0"/>
              <a:t> </a:t>
            </a:r>
            <a:r>
              <a:rPr lang="en-US" altLang="zh-CN" dirty="0"/>
              <a:t>E</a:t>
            </a:r>
            <a:r>
              <a:rPr lang="en-US" altLang="zh-CN" dirty="0" smtClean="0"/>
              <a:t>nvironments?</a:t>
            </a:r>
          </a:p>
          <a:p>
            <a:endParaRPr lang="en-US" altLang="zh-CN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237514" y="1436914"/>
            <a:ext cx="3973286" cy="1632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8" y="544739"/>
            <a:ext cx="5320185" cy="394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8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499</Words>
  <Application>Microsoft Macintosh PowerPoint</Application>
  <PresentationFormat>Widescreen</PresentationFormat>
  <Paragraphs>174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Al Bayan Plain</vt:lpstr>
      <vt:lpstr>Calibri</vt:lpstr>
      <vt:lpstr>Calibri Light</vt:lpstr>
      <vt:lpstr>DengXian</vt:lpstr>
      <vt:lpstr>DengXian Light</vt:lpstr>
      <vt:lpstr>Wingdings</vt:lpstr>
      <vt:lpstr>Arial</vt:lpstr>
      <vt:lpstr>Office Theme</vt:lpstr>
      <vt:lpstr>Android application development for processing the output data of computer vision and machine learning techniques for segmentation of geometrical primitives on RGB images </vt:lpstr>
      <vt:lpstr>PowerPoint Presentation</vt:lpstr>
      <vt:lpstr>PowerPoint Presentation</vt:lpstr>
      <vt:lpstr>Problem</vt:lpstr>
      <vt:lpstr>Solution</vt:lpstr>
      <vt:lpstr>PowerPoint Presentation</vt:lpstr>
      <vt:lpstr>Task Flow: Iterative Model </vt:lpstr>
      <vt:lpstr>PowerPoint Presentation</vt:lpstr>
      <vt:lpstr>CV Algorithm </vt:lpstr>
      <vt:lpstr> Dataset</vt:lpstr>
      <vt:lpstr>CV Algorithm </vt:lpstr>
      <vt:lpstr> Extreme Environments</vt:lpstr>
      <vt:lpstr>CV Algorithm </vt:lpstr>
      <vt:lpstr>CV Algorithm </vt:lpstr>
      <vt:lpstr>CV Algorithm: Overall Process </vt:lpstr>
      <vt:lpstr>CV Algorithm: More Results</vt:lpstr>
      <vt:lpstr>PowerPoint Presentation</vt:lpstr>
      <vt:lpstr>Mobile App</vt:lpstr>
      <vt:lpstr>JNI Framework (Java Native Interface)</vt:lpstr>
      <vt:lpstr>Making intuitive app</vt:lpstr>
      <vt:lpstr>Solutions</vt:lpstr>
      <vt:lpstr>Results</vt:lpstr>
      <vt:lpstr>Prevent Unauthorized Usage</vt:lpstr>
      <vt:lpstr>After Results – Future App Work</vt:lpstr>
      <vt:lpstr>Future Algorithm Work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application development for  segmentation of geometrical primitives  based on computer vision algorithm  </dc:title>
  <dc:creator>du juan</dc:creator>
  <cp:lastModifiedBy>du juan</cp:lastModifiedBy>
  <cp:revision>234</cp:revision>
  <cp:lastPrinted>2018-09-19T13:22:43Z</cp:lastPrinted>
  <dcterms:created xsi:type="dcterms:W3CDTF">2018-09-17T20:45:56Z</dcterms:created>
  <dcterms:modified xsi:type="dcterms:W3CDTF">2018-09-19T14:13:11Z</dcterms:modified>
</cp:coreProperties>
</file>